
<file path=[Content_Types].xml><?xml version="1.0" encoding="utf-8"?>
<Types xmlns="http://schemas.openxmlformats.org/package/2006/content-types">
  <Default Extension="bin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50" d="100"/>
          <a:sy n="150" d="100"/>
        </p:scale>
        <p:origin x="4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482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bin"/><Relationship Id="rId5" Type="http://schemas.openxmlformats.org/officeDocument/2006/relationships/image" Target="../media/image5.bin"/><Relationship Id="rId4" Type="http://schemas.openxmlformats.org/officeDocument/2006/relationships/image" Target="../media/image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bin"/><Relationship Id="rId5" Type="http://schemas.openxmlformats.org/officeDocument/2006/relationships/image" Target="../media/image16.bin"/><Relationship Id="rId4" Type="http://schemas.openxmlformats.org/officeDocument/2006/relationships/image" Target="../media/image1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29089" y="1998827"/>
            <a:ext cx="4885823" cy="6172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Lazar Milicevic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2129089" y="2758911"/>
            <a:ext cx="488582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Joining the Infrastructure Platform Team</a:t>
            </a:r>
            <a:endParaRPr lang="en-US" sz="20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7211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7150"/>
          </a:xfrm>
          <a:prstGeom prst="rect">
            <a:avLst/>
          </a:prstGeom>
          <a:solidFill>
            <a:srgbClr val="F70B9D"/>
          </a:solidFill>
          <a:ln/>
        </p:spPr>
      </p:sp>
      <p:sp>
        <p:nvSpPr>
          <p:cNvPr id="4" name="Text 1"/>
          <p:cNvSpPr/>
          <p:nvPr/>
        </p:nvSpPr>
        <p:spPr>
          <a:xfrm>
            <a:off x="342900" y="400050"/>
            <a:ext cx="84582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439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About Me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342900" y="966192"/>
            <a:ext cx="44436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 have 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787264" y="966192"/>
            <a:ext cx="67022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70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10+ years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1457492" y="966192"/>
            <a:ext cx="352689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of experience in automation, DevOps, and IT service 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342900" y="1180505"/>
            <a:ext cx="90468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management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342900" y="1451967"/>
            <a:ext cx="101229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Background in 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1355192" y="1451967"/>
            <a:ext cx="337670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70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Python, JavaScript, Azure, and cloud computing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342900" y="1851707"/>
            <a:ext cx="5410191" cy="482824"/>
          </a:xfrm>
          <a:prstGeom prst="rect">
            <a:avLst/>
          </a:prstGeom>
          <a:noFill/>
          <a:ln/>
        </p:spPr>
        <p:txBody>
          <a:bodyPr wrap="square" lIns="136017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I'm not the expert in the room, I'm a tech enthusiast eager to learn from all of you! I believe in solving problems creatively and am not afraid to tackle any task, no matter how challenging. </a:t>
            </a:r>
            <a:r>
              <a:rPr lang="en-US" sz="1046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  <a:sym typeface="Wingdings" panose="05000000000000000000" pitchFamily="2" charset="2"/>
              </a:rPr>
              <a:t>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342900" y="2557463"/>
            <a:ext cx="541019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Skills: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514350" y="2814638"/>
            <a:ext cx="523874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Scripting and automation in Python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514350" y="3057525"/>
            <a:ext cx="523874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Experience with large-scale server environments (2000+ servers)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514350" y="3300413"/>
            <a:ext cx="523874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 &amp; Virtualization: Azure, AWS, VMware ESX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514350" y="3543300"/>
            <a:ext cx="523874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Infrastructure &amp; Security: Networking, VPNs, Firewalls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342900" y="3900488"/>
            <a:ext cx="541019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Recent Roles: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342900" y="4166592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433787" y="4166592"/>
            <a:ext cx="46208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70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Owkin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895871" y="4166592"/>
            <a:ext cx="331941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Customer Success Manager (Jan 2025 - Present)</a:t>
            </a:r>
            <a:endParaRPr lang="en-US" sz="1046" dirty="0"/>
          </a:p>
        </p:txBody>
      </p:sp>
      <p:sp>
        <p:nvSpPr>
          <p:cNvPr id="21" name="Text 18"/>
          <p:cNvSpPr/>
          <p:nvPr/>
        </p:nvSpPr>
        <p:spPr>
          <a:xfrm>
            <a:off x="342900" y="4400550"/>
            <a:ext cx="541019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Gategroup - IT Workplace L2 Engineer (Feb 2023 - Dec 2024)</a:t>
            </a:r>
            <a:endParaRPr lang="en-US" sz="1046" dirty="0"/>
          </a:p>
        </p:txBody>
      </p:sp>
      <p:sp>
        <p:nvSpPr>
          <p:cNvPr id="22" name="Text 19"/>
          <p:cNvSpPr/>
          <p:nvPr/>
        </p:nvSpPr>
        <p:spPr>
          <a:xfrm>
            <a:off x="342900" y="4643438"/>
            <a:ext cx="541019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Customer Success Management - Senior IT Engineer (Jan 2022 - Jan 2023)</a:t>
            </a:r>
            <a:endParaRPr lang="en-US" sz="1046" dirty="0"/>
          </a:p>
        </p:txBody>
      </p:sp>
      <p:sp>
        <p:nvSpPr>
          <p:cNvPr id="23" name="Text 20"/>
          <p:cNvSpPr/>
          <p:nvPr/>
        </p:nvSpPr>
        <p:spPr>
          <a:xfrm>
            <a:off x="342900" y="4886325"/>
            <a:ext cx="541019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Smart Electronics Store - Software Engineer (Jan 2022 - Jan 2023)</a:t>
            </a:r>
            <a:endParaRPr lang="en-US" sz="1046" dirty="0"/>
          </a:p>
        </p:txBody>
      </p:sp>
      <p:sp>
        <p:nvSpPr>
          <p:cNvPr id="24" name="Shape 21"/>
          <p:cNvSpPr/>
          <p:nvPr/>
        </p:nvSpPr>
        <p:spPr>
          <a:xfrm>
            <a:off x="5890832" y="1844352"/>
            <a:ext cx="2819381" cy="242887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5" name="Text 22"/>
          <p:cNvSpPr/>
          <p:nvPr/>
        </p:nvSpPr>
        <p:spPr>
          <a:xfrm>
            <a:off x="6153141" y="2000250"/>
            <a:ext cx="247648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Education</a:t>
            </a:r>
            <a:endParaRPr lang="en-US" sz="1046" dirty="0"/>
          </a:p>
        </p:txBody>
      </p:sp>
      <p:sp>
        <p:nvSpPr>
          <p:cNvPr id="26" name="Text 23"/>
          <p:cNvSpPr/>
          <p:nvPr/>
        </p:nvSpPr>
        <p:spPr>
          <a:xfrm>
            <a:off x="6153141" y="2314575"/>
            <a:ext cx="247648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Bachelor of Science in Computer Engineering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6153206" y="2591457"/>
            <a:ext cx="24764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University "Dositej", Belgrade</a:t>
            </a:r>
            <a:endParaRPr lang="en-US" sz="837" dirty="0"/>
          </a:p>
        </p:txBody>
      </p:sp>
      <p:sp>
        <p:nvSpPr>
          <p:cNvPr id="28" name="Text 25"/>
          <p:cNvSpPr/>
          <p:nvPr/>
        </p:nvSpPr>
        <p:spPr>
          <a:xfrm>
            <a:off x="6153141" y="2964541"/>
            <a:ext cx="65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6153141" y="3193141"/>
            <a:ext cx="65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6153140" y="2814638"/>
            <a:ext cx="24764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"Python for Artificial Intelligence"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6153206" y="3028951"/>
            <a:ext cx="24764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"JavaScript Programming Course"</a:t>
            </a:r>
            <a:endParaRPr lang="en-US" sz="837" dirty="0"/>
          </a:p>
        </p:txBody>
      </p:sp>
      <p:sp>
        <p:nvSpPr>
          <p:cNvPr id="32" name="Text 29"/>
          <p:cNvSpPr/>
          <p:nvPr/>
        </p:nvSpPr>
        <p:spPr>
          <a:xfrm>
            <a:off x="6153206" y="3248094"/>
            <a:ext cx="24764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Qubes IT School</a:t>
            </a:r>
            <a:endParaRPr lang="en-US" sz="83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674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7150"/>
          </a:xfrm>
          <a:prstGeom prst="rect">
            <a:avLst/>
          </a:prstGeom>
          <a:solidFill>
            <a:srgbClr val="F70B9D"/>
          </a:solidFill>
          <a:ln/>
        </p:spPr>
      </p:sp>
      <p:sp>
        <p:nvSpPr>
          <p:cNvPr id="4" name="Text 1"/>
          <p:cNvSpPr/>
          <p:nvPr/>
        </p:nvSpPr>
        <p:spPr>
          <a:xfrm>
            <a:off x="342900" y="400050"/>
            <a:ext cx="84582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439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My Journey at Owkin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342900" y="1023342"/>
            <a:ext cx="165408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Since joining Owkin as a 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1996985" y="1023342"/>
            <a:ext cx="195710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70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 Success Manager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3954094" y="1023342"/>
            <a:ext cx="464815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January 2025, I've found myself naturally drawn to support-related 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342900" y="1237655"/>
            <a:ext cx="279806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tasks and opportunities for improvement.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342900" y="1566267"/>
            <a:ext cx="579031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While my primary role focuses on customer relationships, I've always seen myself as a 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5751958" y="1569834"/>
            <a:ext cx="251005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70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bridge between product teams and 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342900" y="1780580"/>
            <a:ext cx="71097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70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engineers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1053871" y="1797443"/>
            <a:ext cx="367408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understanding the language and needs of both worlds. </a:t>
            </a: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  <a:sym typeface="Wingdings" panose="05000000000000000000" pitchFamily="2" charset="2"/>
              </a:rPr>
              <a:t></a:t>
            </a:r>
            <a:endParaRPr lang="en-US" sz="1046" dirty="0"/>
          </a:p>
        </p:txBody>
      </p:sp>
      <p:sp>
        <p:nvSpPr>
          <p:cNvPr id="13" name="Shape 10"/>
          <p:cNvSpPr/>
          <p:nvPr/>
        </p:nvSpPr>
        <p:spPr>
          <a:xfrm>
            <a:off x="342900" y="2214563"/>
            <a:ext cx="8458200" cy="971550"/>
          </a:xfrm>
          <a:prstGeom prst="rect">
            <a:avLst/>
          </a:prstGeom>
          <a:solidFill>
            <a:srgbClr val="1439C1">
              <a:alpha val="5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342900" y="2214563"/>
            <a:ext cx="28575" cy="971550"/>
          </a:xfrm>
          <a:prstGeom prst="rect">
            <a:avLst/>
          </a:prstGeom>
          <a:solidFill>
            <a:srgbClr val="1439C1"/>
          </a:solidFill>
          <a:ln/>
        </p:spPr>
      </p:sp>
      <p:sp>
        <p:nvSpPr>
          <p:cNvPr id="15" name="Text 12"/>
          <p:cNvSpPr/>
          <p:nvPr/>
        </p:nvSpPr>
        <p:spPr>
          <a:xfrm>
            <a:off x="485775" y="2376980"/>
            <a:ext cx="437940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 believe in taking initiative where I see potential to contribute more.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485775" y="2614613"/>
            <a:ext cx="81724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following projects weren't part of my official Customer Success role, but personal initiatives where I identified opportunities to help our teams and company succeed.</a:t>
            </a:r>
            <a:endParaRPr lang="en-US" sz="1046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003" y="3514725"/>
            <a:ext cx="257175" cy="257175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457200" y="3871913"/>
            <a:ext cx="25907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Zendesk ↔ AWS Integration</a:t>
            </a:r>
            <a:endParaRPr lang="en-US" sz="1046" dirty="0"/>
          </a:p>
        </p:txBody>
      </p:sp>
      <p:sp>
        <p:nvSpPr>
          <p:cNvPr id="19" name="Text 15"/>
          <p:cNvSpPr/>
          <p:nvPr/>
        </p:nvSpPr>
        <p:spPr>
          <a:xfrm>
            <a:off x="457200" y="4143375"/>
            <a:ext cx="259078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two-way ticket synchronization</a:t>
            </a:r>
            <a:endParaRPr lang="en-US" sz="732" dirty="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3413" y="3514725"/>
            <a:ext cx="257175" cy="257175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3276609" y="3871913"/>
            <a:ext cx="25907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ZMD Script Generator</a:t>
            </a:r>
            <a:endParaRPr lang="en-US" sz="1046" dirty="0"/>
          </a:p>
        </p:txBody>
      </p:sp>
      <p:sp>
        <p:nvSpPr>
          <p:cNvPr id="22" name="Text 17"/>
          <p:cNvSpPr/>
          <p:nvPr/>
        </p:nvSpPr>
        <p:spPr>
          <a:xfrm>
            <a:off x="3276609" y="4143375"/>
            <a:ext cx="259078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analytics for K-Navigator signups</a:t>
            </a:r>
            <a:endParaRPr lang="en-US" sz="732" dirty="0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895" y="3514725"/>
            <a:ext cx="225028" cy="257175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6096019" y="3871913"/>
            <a:ext cx="25907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Cognito → PostHog Backfill</a:t>
            </a:r>
            <a:endParaRPr lang="en-US" sz="1046" dirty="0"/>
          </a:p>
        </p:txBody>
      </p:sp>
      <p:sp>
        <p:nvSpPr>
          <p:cNvPr id="25" name="Text 19"/>
          <p:cNvSpPr/>
          <p:nvPr/>
        </p:nvSpPr>
        <p:spPr>
          <a:xfrm>
            <a:off x="6096019" y="4143375"/>
            <a:ext cx="259078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Historical data migration for OKR tracking</a:t>
            </a:r>
            <a:endParaRPr lang="en-US" sz="73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7150"/>
          </a:xfrm>
          <a:prstGeom prst="rect">
            <a:avLst/>
          </a:prstGeom>
          <a:solidFill>
            <a:srgbClr val="F70B9D"/>
          </a:solidFill>
          <a:ln/>
        </p:spPr>
      </p:sp>
      <p:sp>
        <p:nvSpPr>
          <p:cNvPr id="4" name="Text 1"/>
          <p:cNvSpPr/>
          <p:nvPr/>
        </p:nvSpPr>
        <p:spPr>
          <a:xfrm>
            <a:off x="285750" y="342900"/>
            <a:ext cx="4171950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439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Zendesk ↔ AWS Case Integration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285750" y="1285875"/>
            <a:ext cx="41719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Problem: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5750" y="1514475"/>
            <a:ext cx="41719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 seamless communication between Zendesk tickets and AWS Support cases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057400"/>
            <a:ext cx="41719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Solution: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85750" y="2286000"/>
            <a:ext cx="41719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Two-way integration using AWS Lambda and EventBridge: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457200" y="2528888"/>
            <a:ext cx="4000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Zendesk → AWS: Create/update AWS Support cases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457200" y="2771775"/>
            <a:ext cx="4000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AWS → Zendesk: Sync updates back to Zendesk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285750" y="3100388"/>
            <a:ext cx="41719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Technologies:</a:t>
            </a:r>
            <a:endParaRPr lang="en-US" sz="1046" dirty="0"/>
          </a:p>
        </p:txBody>
      </p:sp>
      <p:sp>
        <p:nvSpPr>
          <p:cNvPr id="12" name="Shape 9"/>
          <p:cNvSpPr/>
          <p:nvPr/>
        </p:nvSpPr>
        <p:spPr>
          <a:xfrm>
            <a:off x="285750" y="3348633"/>
            <a:ext cx="786454" cy="207169"/>
          </a:xfrm>
          <a:prstGeom prst="roundRect">
            <a:avLst/>
          </a:prstGeom>
          <a:solidFill>
            <a:srgbClr val="1439C1"/>
          </a:solidFill>
          <a:ln/>
        </p:spPr>
      </p:sp>
      <p:sp>
        <p:nvSpPr>
          <p:cNvPr id="13" name="Text 10"/>
          <p:cNvSpPr/>
          <p:nvPr/>
        </p:nvSpPr>
        <p:spPr>
          <a:xfrm>
            <a:off x="285750" y="3348633"/>
            <a:ext cx="786454" cy="207169"/>
          </a:xfrm>
          <a:prstGeom prst="rect">
            <a:avLst/>
          </a:prstGeom>
          <a:noFill/>
          <a:ln/>
        </p:spPr>
        <p:txBody>
          <a:bodyPr wrap="none" lIns="102108" tIns="34036" rIns="102108" bIns="34036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AWS Lambda</a:t>
            </a:r>
            <a:endParaRPr lang="en-US" sz="732" dirty="0"/>
          </a:p>
        </p:txBody>
      </p:sp>
      <p:sp>
        <p:nvSpPr>
          <p:cNvPr id="14" name="Shape 11"/>
          <p:cNvSpPr/>
          <p:nvPr/>
        </p:nvSpPr>
        <p:spPr>
          <a:xfrm>
            <a:off x="1166524" y="3348633"/>
            <a:ext cx="743731" cy="207169"/>
          </a:xfrm>
          <a:prstGeom prst="roundRect">
            <a:avLst/>
          </a:prstGeom>
          <a:solidFill>
            <a:srgbClr val="1439C1"/>
          </a:solidFill>
          <a:ln/>
        </p:spPr>
      </p:sp>
      <p:sp>
        <p:nvSpPr>
          <p:cNvPr id="15" name="Text 12"/>
          <p:cNvSpPr/>
          <p:nvPr/>
        </p:nvSpPr>
        <p:spPr>
          <a:xfrm>
            <a:off x="1166524" y="3348633"/>
            <a:ext cx="743731" cy="207169"/>
          </a:xfrm>
          <a:prstGeom prst="rect">
            <a:avLst/>
          </a:prstGeom>
          <a:noFill/>
          <a:ln/>
        </p:spPr>
        <p:txBody>
          <a:bodyPr wrap="none" lIns="102108" tIns="34036" rIns="102108" bIns="34036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EventBridge</a:t>
            </a:r>
            <a:endParaRPr lang="en-US" sz="732" dirty="0"/>
          </a:p>
        </p:txBody>
      </p:sp>
      <p:sp>
        <p:nvSpPr>
          <p:cNvPr id="16" name="Shape 13"/>
          <p:cNvSpPr/>
          <p:nvPr/>
        </p:nvSpPr>
        <p:spPr>
          <a:xfrm>
            <a:off x="2004575" y="3348633"/>
            <a:ext cx="503216" cy="207169"/>
          </a:xfrm>
          <a:prstGeom prst="roundRect">
            <a:avLst/>
          </a:prstGeom>
          <a:solidFill>
            <a:srgbClr val="1439C1"/>
          </a:solidFill>
          <a:ln/>
        </p:spPr>
      </p:sp>
      <p:sp>
        <p:nvSpPr>
          <p:cNvPr id="17" name="Text 14"/>
          <p:cNvSpPr/>
          <p:nvPr/>
        </p:nvSpPr>
        <p:spPr>
          <a:xfrm>
            <a:off x="2004575" y="3348633"/>
            <a:ext cx="503216" cy="207169"/>
          </a:xfrm>
          <a:prstGeom prst="rect">
            <a:avLst/>
          </a:prstGeom>
          <a:noFill/>
          <a:ln/>
        </p:spPr>
        <p:txBody>
          <a:bodyPr wrap="none" lIns="102108" tIns="34036" rIns="102108" bIns="34036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Python</a:t>
            </a:r>
            <a:endParaRPr lang="en-US" sz="732" dirty="0"/>
          </a:p>
        </p:txBody>
      </p:sp>
      <p:sp>
        <p:nvSpPr>
          <p:cNvPr id="18" name="Shape 15"/>
          <p:cNvSpPr/>
          <p:nvPr/>
        </p:nvSpPr>
        <p:spPr>
          <a:xfrm>
            <a:off x="2602111" y="3348633"/>
            <a:ext cx="750429" cy="207169"/>
          </a:xfrm>
          <a:prstGeom prst="roundRect">
            <a:avLst/>
          </a:prstGeom>
          <a:solidFill>
            <a:srgbClr val="1439C1"/>
          </a:solidFill>
          <a:ln/>
        </p:spPr>
      </p:sp>
      <p:sp>
        <p:nvSpPr>
          <p:cNvPr id="19" name="Text 16"/>
          <p:cNvSpPr/>
          <p:nvPr/>
        </p:nvSpPr>
        <p:spPr>
          <a:xfrm>
            <a:off x="2602111" y="3348633"/>
            <a:ext cx="750429" cy="207169"/>
          </a:xfrm>
          <a:prstGeom prst="rect">
            <a:avLst/>
          </a:prstGeom>
          <a:noFill/>
          <a:ln/>
        </p:spPr>
        <p:txBody>
          <a:bodyPr wrap="none" lIns="102108" tIns="34036" rIns="102108" bIns="34036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Zendesk API</a:t>
            </a:r>
            <a:endParaRPr lang="en-US" sz="732" dirty="0"/>
          </a:p>
        </p:txBody>
      </p:sp>
      <p:sp>
        <p:nvSpPr>
          <p:cNvPr id="20" name="Text 17"/>
          <p:cNvSpPr/>
          <p:nvPr/>
        </p:nvSpPr>
        <p:spPr>
          <a:xfrm>
            <a:off x="285750" y="3727252"/>
            <a:ext cx="41719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Outcome:</a:t>
            </a:r>
            <a:endParaRPr lang="en-US" sz="1046" dirty="0"/>
          </a:p>
        </p:txBody>
      </p:sp>
      <p:sp>
        <p:nvSpPr>
          <p:cNvPr id="21" name="Text 18"/>
          <p:cNvSpPr/>
          <p:nvPr/>
        </p:nvSpPr>
        <p:spPr>
          <a:xfrm>
            <a:off x="457200" y="3964781"/>
            <a:ext cx="138976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70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Innovative solution</a:t>
            </a:r>
            <a:endParaRPr lang="en-US" sz="1046" dirty="0"/>
          </a:p>
        </p:txBody>
      </p:sp>
      <p:sp>
        <p:nvSpPr>
          <p:cNvPr id="22" name="Text 19"/>
          <p:cNvSpPr/>
          <p:nvPr/>
        </p:nvSpPr>
        <p:spPr>
          <a:xfrm>
            <a:off x="1846966" y="3964781"/>
            <a:ext cx="192111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no existing documentation</a:t>
            </a:r>
            <a:endParaRPr lang="en-US" sz="1046" dirty="0"/>
          </a:p>
        </p:txBody>
      </p:sp>
      <p:sp>
        <p:nvSpPr>
          <p:cNvPr id="23" name="Text 20"/>
          <p:cNvSpPr/>
          <p:nvPr/>
        </p:nvSpPr>
        <p:spPr>
          <a:xfrm>
            <a:off x="457200" y="4207669"/>
            <a:ext cx="121745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Completed in just </a:t>
            </a:r>
            <a:endParaRPr lang="en-US" sz="1046" dirty="0"/>
          </a:p>
        </p:txBody>
      </p:sp>
      <p:sp>
        <p:nvSpPr>
          <p:cNvPr id="24" name="Text 21"/>
          <p:cNvSpPr/>
          <p:nvPr/>
        </p:nvSpPr>
        <p:spPr>
          <a:xfrm>
            <a:off x="1674651" y="4207669"/>
            <a:ext cx="56965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70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 weeks</a:t>
            </a:r>
            <a:endParaRPr lang="en-US" sz="1046" dirty="0"/>
          </a:p>
        </p:txBody>
      </p:sp>
      <p:sp>
        <p:nvSpPr>
          <p:cNvPr id="25" name="Text 22"/>
          <p:cNvSpPr/>
          <p:nvPr/>
        </p:nvSpPr>
        <p:spPr>
          <a:xfrm>
            <a:off x="457200" y="4441627"/>
            <a:ext cx="4000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Eliminated manual cross-platform management</a:t>
            </a:r>
            <a:endParaRPr lang="en-US" sz="1046" dirty="0"/>
          </a:p>
        </p:txBody>
      </p:sp>
      <p:pic>
        <p:nvPicPr>
          <p:cNvPr id="26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74596" y="342900"/>
            <a:ext cx="1729658" cy="46810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515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7150"/>
          </a:xfrm>
          <a:prstGeom prst="rect">
            <a:avLst/>
          </a:prstGeom>
          <a:solidFill>
            <a:srgbClr val="F70B9D"/>
          </a:solidFill>
          <a:ln/>
        </p:spPr>
      </p:sp>
      <p:sp>
        <p:nvSpPr>
          <p:cNvPr id="4" name="Text 1"/>
          <p:cNvSpPr/>
          <p:nvPr/>
        </p:nvSpPr>
        <p:spPr>
          <a:xfrm>
            <a:off x="342900" y="437119"/>
            <a:ext cx="5406929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439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Zendesk Reports Generator (K-Navigator)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342900" y="1014413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Purpose: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342900" y="1271588"/>
            <a:ext cx="400050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generation of reports concerning K-Navigator signup requests during the manual approval process period.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342900" y="2085975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Implementation: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514350" y="2352080"/>
            <a:ext cx="115229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Python script for 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1666642" y="2352080"/>
            <a:ext cx="111816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70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daily extraction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2784807" y="2352080"/>
            <a:ext cx="15131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of Zendesk ticket data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514350" y="2623542"/>
            <a:ext cx="14246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Ran continuously for 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1938970" y="2623542"/>
            <a:ext cx="7500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70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3+ months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514350" y="2895005"/>
            <a:ext cx="74696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Generated 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1261318" y="2895005"/>
            <a:ext cx="154291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F70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90+ analytical reports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514350" y="3157538"/>
            <a:ext cx="38290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 reports stored in a centralized Google Drive repository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342900" y="3757613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Metrics Tracked: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514350" y="4014788"/>
            <a:ext cx="38290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Tickets created, solved, approved, rejected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514350" y="4286250"/>
            <a:ext cx="38290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Owkin vs. non-Owkin user distribution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514350" y="4557713"/>
            <a:ext cx="38290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Average resolution time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514350" y="4829175"/>
            <a:ext cx="38290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Potential competitors and high-value leads</a:t>
            </a:r>
            <a:endParaRPr lang="en-US" sz="1046" dirty="0"/>
          </a:p>
        </p:txBody>
      </p:sp>
      <p:sp>
        <p:nvSpPr>
          <p:cNvPr id="21" name="Text 18"/>
          <p:cNvSpPr/>
          <p:nvPr/>
        </p:nvSpPr>
        <p:spPr>
          <a:xfrm>
            <a:off x="342900" y="5214938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Business Impact:</a:t>
            </a:r>
            <a:endParaRPr lang="en-US" sz="1046" dirty="0"/>
          </a:p>
        </p:txBody>
      </p:sp>
      <p:sp>
        <p:nvSpPr>
          <p:cNvPr id="22" name="Text 19"/>
          <p:cNvSpPr/>
          <p:nvPr/>
        </p:nvSpPr>
        <p:spPr>
          <a:xfrm>
            <a:off x="342900" y="5481042"/>
            <a:ext cx="43677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Saved </a:t>
            </a:r>
            <a:endParaRPr lang="en-US" sz="1046" dirty="0"/>
          </a:p>
        </p:txBody>
      </p:sp>
      <p:sp>
        <p:nvSpPr>
          <p:cNvPr id="23" name="Text 20"/>
          <p:cNvSpPr/>
          <p:nvPr/>
        </p:nvSpPr>
        <p:spPr>
          <a:xfrm>
            <a:off x="779673" y="5481042"/>
            <a:ext cx="69439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70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~45 hours</a:t>
            </a:r>
            <a:endParaRPr lang="en-US" sz="1046" dirty="0"/>
          </a:p>
        </p:txBody>
      </p:sp>
      <p:sp>
        <p:nvSpPr>
          <p:cNvPr id="24" name="Text 21"/>
          <p:cNvSpPr/>
          <p:nvPr/>
        </p:nvSpPr>
        <p:spPr>
          <a:xfrm>
            <a:off x="1474068" y="5481042"/>
            <a:ext cx="263063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of manual work (30 min/day × 90 days)</a:t>
            </a:r>
            <a:endParaRPr lang="en-US" sz="1046" dirty="0"/>
          </a:p>
        </p:txBody>
      </p:sp>
      <p:sp>
        <p:nvSpPr>
          <p:cNvPr id="25" name="Text 22"/>
          <p:cNvSpPr/>
          <p:nvPr/>
        </p:nvSpPr>
        <p:spPr>
          <a:xfrm>
            <a:off x="342900" y="5743575"/>
            <a:ext cx="40005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Enabled product team to focus on analysis rather than data gathering</a:t>
            </a:r>
            <a:endParaRPr lang="en-US" sz="1046" dirty="0"/>
          </a:p>
        </p:txBody>
      </p:sp>
      <p:pic>
        <p:nvPicPr>
          <p:cNvPr id="26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26643" y="3543300"/>
            <a:ext cx="2411299" cy="16274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892ECC-AA24-4AD6-AE3D-860D04F43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358" y="1271588"/>
            <a:ext cx="3242664" cy="37691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92"/>
            <a:ext cx="9144000" cy="569892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7150"/>
          </a:xfrm>
          <a:prstGeom prst="rect">
            <a:avLst/>
          </a:prstGeom>
          <a:solidFill>
            <a:srgbClr val="F70B9D"/>
          </a:solidFill>
          <a:ln/>
        </p:spPr>
      </p:sp>
      <p:sp>
        <p:nvSpPr>
          <p:cNvPr id="4" name="Text 1"/>
          <p:cNvSpPr/>
          <p:nvPr/>
        </p:nvSpPr>
        <p:spPr>
          <a:xfrm>
            <a:off x="342900" y="400050"/>
            <a:ext cx="84582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439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Cognito → PostHog Backfill Project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342900" y="845647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Need: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342900" y="1088120"/>
            <a:ext cx="3209757" cy="64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PostHog</a:t>
            </a: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was implemented after K-Navigator's launch, missing historical user data and activities. This project backfills that data to enable </a:t>
            </a:r>
            <a:r>
              <a:rPr lang="en-US" sz="1046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PostHog</a:t>
            </a: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 serve as the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1297867" y="1551741"/>
            <a:ext cx="153191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70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single source of truth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342900" y="1735807"/>
            <a:ext cx="3441786" cy="1609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342900" y="1454543"/>
            <a:ext cx="6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342900" y="1668855"/>
            <a:ext cx="6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342900" y="1971675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Technical Challenges: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514350" y="2228850"/>
            <a:ext cx="38290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JSON → JSONL transformation for PostHog import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514350" y="2471738"/>
            <a:ext cx="38290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Identity mapping to prevent duplicate users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514350" y="2714625"/>
            <a:ext cx="38290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CloudTrail access for confirmation timestamps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514350" y="2957513"/>
            <a:ext cx="38290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Cross-platform compatibility (Windows/Linux)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342900" y="3286125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Solution: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342900" y="3543300"/>
            <a:ext cx="4000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 end-to-end Python pipeline for: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514350" y="3757613"/>
            <a:ext cx="38290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Cognito user export with all attributes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514350" y="4000500"/>
            <a:ext cx="38290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Email → PostHog distinct_id mapping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514350" y="4243388"/>
            <a:ext cx="38290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merging, transformation, validation</a:t>
            </a:r>
            <a:endParaRPr lang="en-US" sz="1046" dirty="0"/>
          </a:p>
        </p:txBody>
      </p:sp>
      <p:sp>
        <p:nvSpPr>
          <p:cNvPr id="21" name="Text 18"/>
          <p:cNvSpPr/>
          <p:nvPr/>
        </p:nvSpPr>
        <p:spPr>
          <a:xfrm>
            <a:off x="514350" y="4486275"/>
            <a:ext cx="38290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S3 managed migration to PostHog</a:t>
            </a:r>
            <a:endParaRPr lang="en-US" sz="1046" dirty="0"/>
          </a:p>
        </p:txBody>
      </p:sp>
      <p:sp>
        <p:nvSpPr>
          <p:cNvPr id="22" name="Text 19"/>
          <p:cNvSpPr/>
          <p:nvPr/>
        </p:nvSpPr>
        <p:spPr>
          <a:xfrm>
            <a:off x="342900" y="4814888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Technologies:</a:t>
            </a:r>
            <a:endParaRPr lang="en-US" sz="1046" dirty="0"/>
          </a:p>
        </p:txBody>
      </p:sp>
      <p:sp>
        <p:nvSpPr>
          <p:cNvPr id="23" name="Shape 20"/>
          <p:cNvSpPr/>
          <p:nvPr/>
        </p:nvSpPr>
        <p:spPr>
          <a:xfrm>
            <a:off x="342900" y="5091708"/>
            <a:ext cx="503216" cy="207169"/>
          </a:xfrm>
          <a:prstGeom prst="roundRect">
            <a:avLst/>
          </a:prstGeom>
          <a:solidFill>
            <a:srgbClr val="1439C1"/>
          </a:solidFill>
          <a:ln/>
        </p:spPr>
      </p:sp>
      <p:sp>
        <p:nvSpPr>
          <p:cNvPr id="24" name="Text 21"/>
          <p:cNvSpPr/>
          <p:nvPr/>
        </p:nvSpPr>
        <p:spPr>
          <a:xfrm>
            <a:off x="342900" y="5091708"/>
            <a:ext cx="503216" cy="207169"/>
          </a:xfrm>
          <a:prstGeom prst="rect">
            <a:avLst/>
          </a:prstGeom>
          <a:noFill/>
          <a:ln/>
        </p:spPr>
        <p:txBody>
          <a:bodyPr wrap="none" lIns="102108" tIns="34036" rIns="102108" bIns="34036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Python</a:t>
            </a:r>
            <a:endParaRPr lang="en-US" sz="732" dirty="0"/>
          </a:p>
        </p:txBody>
      </p:sp>
      <p:sp>
        <p:nvSpPr>
          <p:cNvPr id="25" name="Shape 22"/>
          <p:cNvSpPr/>
          <p:nvPr/>
        </p:nvSpPr>
        <p:spPr>
          <a:xfrm>
            <a:off x="940436" y="5091708"/>
            <a:ext cx="774734" cy="207169"/>
          </a:xfrm>
          <a:prstGeom prst="roundRect">
            <a:avLst/>
          </a:prstGeom>
          <a:solidFill>
            <a:srgbClr val="1439C1"/>
          </a:solidFill>
          <a:ln/>
        </p:spPr>
      </p:sp>
      <p:sp>
        <p:nvSpPr>
          <p:cNvPr id="26" name="Text 23"/>
          <p:cNvSpPr/>
          <p:nvPr/>
        </p:nvSpPr>
        <p:spPr>
          <a:xfrm>
            <a:off x="940436" y="5091708"/>
            <a:ext cx="774734" cy="207169"/>
          </a:xfrm>
          <a:prstGeom prst="rect">
            <a:avLst/>
          </a:prstGeom>
          <a:noFill/>
          <a:ln/>
        </p:spPr>
        <p:txBody>
          <a:bodyPr wrap="none" lIns="102108" tIns="34036" rIns="102108" bIns="34036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AWS Cognito</a:t>
            </a:r>
            <a:endParaRPr lang="en-US" sz="732" dirty="0"/>
          </a:p>
        </p:txBody>
      </p:sp>
      <p:sp>
        <p:nvSpPr>
          <p:cNvPr id="27" name="Shape 24"/>
          <p:cNvSpPr/>
          <p:nvPr/>
        </p:nvSpPr>
        <p:spPr>
          <a:xfrm>
            <a:off x="1809490" y="5091708"/>
            <a:ext cx="572616" cy="207169"/>
          </a:xfrm>
          <a:prstGeom prst="roundRect">
            <a:avLst/>
          </a:prstGeom>
          <a:solidFill>
            <a:srgbClr val="1439C1"/>
          </a:solidFill>
          <a:ln/>
        </p:spPr>
      </p:sp>
      <p:sp>
        <p:nvSpPr>
          <p:cNvPr id="28" name="Text 25"/>
          <p:cNvSpPr/>
          <p:nvPr/>
        </p:nvSpPr>
        <p:spPr>
          <a:xfrm>
            <a:off x="1809490" y="5091708"/>
            <a:ext cx="572616" cy="207169"/>
          </a:xfrm>
          <a:prstGeom prst="rect">
            <a:avLst/>
          </a:prstGeom>
          <a:noFill/>
          <a:ln/>
        </p:spPr>
        <p:txBody>
          <a:bodyPr wrap="none" lIns="102108" tIns="34036" rIns="102108" bIns="34036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PostHog</a:t>
            </a:r>
            <a:endParaRPr lang="en-US" sz="732" dirty="0"/>
          </a:p>
        </p:txBody>
      </p:sp>
      <p:sp>
        <p:nvSpPr>
          <p:cNvPr id="29" name="Shape 26"/>
          <p:cNvSpPr/>
          <p:nvPr/>
        </p:nvSpPr>
        <p:spPr>
          <a:xfrm>
            <a:off x="2476426" y="5091708"/>
            <a:ext cx="641933" cy="207169"/>
          </a:xfrm>
          <a:prstGeom prst="roundRect">
            <a:avLst/>
          </a:prstGeom>
          <a:solidFill>
            <a:srgbClr val="1439C1"/>
          </a:solidFill>
          <a:ln/>
        </p:spPr>
      </p:sp>
      <p:sp>
        <p:nvSpPr>
          <p:cNvPr id="30" name="Text 27"/>
          <p:cNvSpPr/>
          <p:nvPr/>
        </p:nvSpPr>
        <p:spPr>
          <a:xfrm>
            <a:off x="2476426" y="5091708"/>
            <a:ext cx="641933" cy="207169"/>
          </a:xfrm>
          <a:prstGeom prst="rect">
            <a:avLst/>
          </a:prstGeom>
          <a:noFill/>
          <a:ln/>
        </p:spPr>
        <p:txBody>
          <a:bodyPr wrap="none" lIns="102108" tIns="34036" rIns="102108" bIns="34036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CloudTrail</a:t>
            </a:r>
            <a:endParaRPr lang="en-US" sz="732" dirty="0"/>
          </a:p>
        </p:txBody>
      </p:sp>
      <p:sp>
        <p:nvSpPr>
          <p:cNvPr id="31" name="Shape 28"/>
          <p:cNvSpPr/>
          <p:nvPr/>
        </p:nvSpPr>
        <p:spPr>
          <a:xfrm>
            <a:off x="3212678" y="5091708"/>
            <a:ext cx="283573" cy="207169"/>
          </a:xfrm>
          <a:prstGeom prst="roundRect">
            <a:avLst/>
          </a:prstGeom>
          <a:solidFill>
            <a:srgbClr val="1439C1"/>
          </a:solidFill>
          <a:ln/>
        </p:spPr>
      </p:sp>
      <p:sp>
        <p:nvSpPr>
          <p:cNvPr id="32" name="Text 29"/>
          <p:cNvSpPr/>
          <p:nvPr/>
        </p:nvSpPr>
        <p:spPr>
          <a:xfrm>
            <a:off x="3212678" y="5091708"/>
            <a:ext cx="283573" cy="207169"/>
          </a:xfrm>
          <a:prstGeom prst="rect">
            <a:avLst/>
          </a:prstGeom>
          <a:noFill/>
          <a:ln/>
        </p:spPr>
        <p:txBody>
          <a:bodyPr wrap="none" lIns="102108" tIns="34036" rIns="102108" bIns="34036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S3</a:t>
            </a:r>
            <a:endParaRPr lang="en-US" sz="732" dirty="0"/>
          </a:p>
        </p:txBody>
      </p:sp>
      <p:pic>
        <p:nvPicPr>
          <p:cNvPr id="33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43400" y="1068631"/>
            <a:ext cx="4361017" cy="2688982"/>
          </a:xfrm>
          <a:prstGeom prst="rect">
            <a:avLst/>
          </a:prstGeom>
        </p:spPr>
      </p:pic>
      <p:sp>
        <p:nvSpPr>
          <p:cNvPr id="34" name="Shape 30"/>
          <p:cNvSpPr/>
          <p:nvPr/>
        </p:nvSpPr>
        <p:spPr>
          <a:xfrm>
            <a:off x="5052068" y="3810247"/>
            <a:ext cx="3383263" cy="134302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5" name="Text 31"/>
          <p:cNvSpPr/>
          <p:nvPr/>
        </p:nvSpPr>
        <p:spPr>
          <a:xfrm>
            <a:off x="5052068" y="3882024"/>
            <a:ext cx="315466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 Status</a:t>
            </a:r>
            <a:endParaRPr lang="en-US" sz="942" dirty="0"/>
          </a:p>
        </p:txBody>
      </p:sp>
      <p:sp>
        <p:nvSpPr>
          <p:cNvPr id="36" name="Text 32"/>
          <p:cNvSpPr/>
          <p:nvPr/>
        </p:nvSpPr>
        <p:spPr>
          <a:xfrm>
            <a:off x="5204495" y="4213200"/>
            <a:ext cx="2479846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10-user test successfully validated in </a:t>
            </a:r>
            <a:r>
              <a:rPr lang="en-US" sz="837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Posthog</a:t>
            </a: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dev</a:t>
            </a:r>
            <a:endParaRPr lang="en-US" sz="837" dirty="0"/>
          </a:p>
        </p:txBody>
      </p:sp>
      <p:sp>
        <p:nvSpPr>
          <p:cNvPr id="37" name="Text 33"/>
          <p:cNvSpPr/>
          <p:nvPr/>
        </p:nvSpPr>
        <p:spPr>
          <a:xfrm>
            <a:off x="5220351" y="4361452"/>
            <a:ext cx="29832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S3 bucket and IAM setup complete</a:t>
            </a:r>
            <a:endParaRPr lang="en-US" sz="837" dirty="0"/>
          </a:p>
        </p:txBody>
      </p:sp>
      <p:sp>
        <p:nvSpPr>
          <p:cNvPr id="38" name="Text 34"/>
          <p:cNvSpPr/>
          <p:nvPr/>
        </p:nvSpPr>
        <p:spPr>
          <a:xfrm>
            <a:off x="5220351" y="4630936"/>
            <a:ext cx="5016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70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Pending:</a:t>
            </a:r>
            <a:endParaRPr lang="en-US" sz="837" dirty="0"/>
          </a:p>
        </p:txBody>
      </p:sp>
      <p:sp>
        <p:nvSpPr>
          <p:cNvPr id="39" name="Text 35"/>
          <p:cNvSpPr/>
          <p:nvPr/>
        </p:nvSpPr>
        <p:spPr>
          <a:xfrm>
            <a:off x="5204495" y="4799592"/>
            <a:ext cx="2805029" cy="1288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CloudTrail permissions </a:t>
            </a: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confirmation timestamps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5220351" y="4920258"/>
            <a:ext cx="29832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Ready for production import once permissions granted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8383"/>
            <a:ext cx="9144000" cy="54006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7150"/>
          </a:xfrm>
          <a:prstGeom prst="rect">
            <a:avLst/>
          </a:prstGeom>
          <a:solidFill>
            <a:srgbClr val="F70B9D"/>
          </a:solidFill>
          <a:ln/>
        </p:spPr>
      </p:sp>
      <p:sp>
        <p:nvSpPr>
          <p:cNvPr id="4" name="Text 1"/>
          <p:cNvSpPr/>
          <p:nvPr/>
        </p:nvSpPr>
        <p:spPr>
          <a:xfrm>
            <a:off x="342900" y="400050"/>
            <a:ext cx="84582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439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Next Steps &amp; Transition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342900" y="1014413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Pending Tasks: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485775" y="1328738"/>
            <a:ext cx="3857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CloudTrail Permissions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485775" y="1551980"/>
            <a:ext cx="39477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Need 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880551" y="1551980"/>
            <a:ext cx="173107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70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cloudtrail:LookupEvents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2611627" y="1551980"/>
            <a:ext cx="169036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permissions to complete 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485775" y="1766292"/>
            <a:ext cx="381919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Cognito → PostHog backfill project with confirmation 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485775" y="1980605"/>
            <a:ext cx="7926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timestamps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342900" y="2414588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My Approach: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342900" y="2728913"/>
            <a:ext cx="4000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I'm excited to join a team of experts and am ready to: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514350" y="3191367"/>
            <a:ext cx="3829050" cy="1609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Take on tasks that help the team focus on higher priorities </a:t>
            </a: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  <a:sym typeface="Wingdings" panose="05000000000000000000" pitchFamily="2" charset="2"/>
              </a:rPr>
              <a:t> 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514350" y="3543300"/>
            <a:ext cx="38290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 from the collective expertise in the room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514350" y="3814763"/>
            <a:ext cx="38290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Contribute with my automation and scripting experience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342900" y="4257675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Let's Connect:</a:t>
            </a:r>
            <a:endParaRPr lang="en-US" sz="1046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4607719"/>
            <a:ext cx="125016" cy="142875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525066" y="4580930"/>
            <a:ext cx="309067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Feel free to book 1:1 meetings in my calendar</a:t>
            </a:r>
            <a:endParaRPr lang="en-US" sz="1046" dirty="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4879181"/>
            <a:ext cx="178594" cy="142875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578644" y="4852392"/>
            <a:ext cx="358630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I'm looking forward to collaborating with each of you</a:t>
            </a:r>
            <a:endParaRPr lang="en-US" sz="1046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3466" y="1724881"/>
            <a:ext cx="3806168" cy="26224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752</Words>
  <Application>Microsoft Office PowerPoint</Application>
  <PresentationFormat>On-screen Show (16:9)</PresentationFormat>
  <Paragraphs>135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Lazar Milicevic</cp:lastModifiedBy>
  <cp:revision>5</cp:revision>
  <dcterms:created xsi:type="dcterms:W3CDTF">2025-10-01T11:10:20Z</dcterms:created>
  <dcterms:modified xsi:type="dcterms:W3CDTF">2025-10-01T12:03:06Z</dcterms:modified>
</cp:coreProperties>
</file>